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11700"/>
  <p:notesSz cx="6797675" cy="9926638"/>
  <p:defaultTextStyle>
    <a:defPPr>
      <a:defRPr lang="ja-JP"/>
    </a:defPPr>
    <a:lvl1pPr marL="0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1pPr>
    <a:lvl2pPr marL="2088051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2pPr>
    <a:lvl3pPr marL="4176101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3pPr>
    <a:lvl4pPr marL="6264152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4pPr>
    <a:lvl5pPr marL="8352203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5pPr>
    <a:lvl6pPr marL="10440253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6pPr>
    <a:lvl7pPr marL="12528304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7pPr>
    <a:lvl8pPr marL="14616355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8pPr>
    <a:lvl9pPr marL="16704406" algn="l" defTabSz="208805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6F9"/>
    <a:srgbClr val="DBEEF4"/>
    <a:srgbClr val="D2DFEE"/>
    <a:srgbClr val="999999"/>
    <a:srgbClr val="CCC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6400" autoAdjust="0"/>
  </p:normalViewPr>
  <p:slideViewPr>
    <p:cSldViewPr snapToGrid="0" snapToObjects="1">
      <p:cViewPr>
        <p:scale>
          <a:sx n="41" d="100"/>
          <a:sy n="41" d="100"/>
        </p:scale>
        <p:origin x="1158" y="-2976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8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67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655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22919468" y="12803873"/>
            <a:ext cx="38143616" cy="27274620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478115" y="12803873"/>
            <a:ext cx="113936768" cy="27274620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442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0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051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10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15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20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25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830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635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440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73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478113" y="74583531"/>
            <a:ext cx="76040190" cy="21096654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5022892" y="74583531"/>
            <a:ext cx="76040194" cy="21096654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83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051" indent="0">
              <a:buNone/>
              <a:defRPr sz="9100" b="1"/>
            </a:lvl2pPr>
            <a:lvl3pPr marL="4176101" indent="0">
              <a:buNone/>
              <a:defRPr sz="8200" b="1"/>
            </a:lvl3pPr>
            <a:lvl4pPr marL="6264152" indent="0">
              <a:buNone/>
              <a:defRPr sz="7300" b="1"/>
            </a:lvl4pPr>
            <a:lvl5pPr marL="8352203" indent="0">
              <a:buNone/>
              <a:defRPr sz="7300" b="1"/>
            </a:lvl5pPr>
            <a:lvl6pPr marL="10440253" indent="0">
              <a:buNone/>
              <a:defRPr sz="7300" b="1"/>
            </a:lvl6pPr>
            <a:lvl7pPr marL="12528304" indent="0">
              <a:buNone/>
              <a:defRPr sz="7300" b="1"/>
            </a:lvl7pPr>
            <a:lvl8pPr marL="14616355" indent="0">
              <a:buNone/>
              <a:defRPr sz="7300" b="1"/>
            </a:lvl8pPr>
            <a:lvl9pPr marL="16704406" indent="0">
              <a:buNone/>
              <a:defRPr sz="73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051" indent="0">
              <a:buNone/>
              <a:defRPr sz="9100" b="1"/>
            </a:lvl2pPr>
            <a:lvl3pPr marL="4176101" indent="0">
              <a:buNone/>
              <a:defRPr sz="8200" b="1"/>
            </a:lvl3pPr>
            <a:lvl4pPr marL="6264152" indent="0">
              <a:buNone/>
              <a:defRPr sz="7300" b="1"/>
            </a:lvl4pPr>
            <a:lvl5pPr marL="8352203" indent="0">
              <a:buNone/>
              <a:defRPr sz="7300" b="1"/>
            </a:lvl5pPr>
            <a:lvl6pPr marL="10440253" indent="0">
              <a:buNone/>
              <a:defRPr sz="7300" b="1"/>
            </a:lvl6pPr>
            <a:lvl7pPr marL="12528304" indent="0">
              <a:buNone/>
              <a:defRPr sz="7300" b="1"/>
            </a:lvl7pPr>
            <a:lvl8pPr marL="14616355" indent="0">
              <a:buNone/>
              <a:defRPr sz="7300" b="1"/>
            </a:lvl8pPr>
            <a:lvl9pPr marL="16704406" indent="0">
              <a:buNone/>
              <a:defRPr sz="73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27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03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65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763" y="1704539"/>
            <a:ext cx="9960337" cy="72542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7" cy="29284395"/>
          </a:xfrm>
        </p:spPr>
        <p:txBody>
          <a:bodyPr/>
          <a:lstStyle>
            <a:lvl1pPr marL="0" indent="0">
              <a:buNone/>
              <a:defRPr sz="6400"/>
            </a:lvl1pPr>
            <a:lvl2pPr marL="2088051" indent="0">
              <a:buNone/>
              <a:defRPr sz="5500"/>
            </a:lvl2pPr>
            <a:lvl3pPr marL="4176101" indent="0">
              <a:buNone/>
              <a:defRPr sz="4600"/>
            </a:lvl3pPr>
            <a:lvl4pPr marL="6264152" indent="0">
              <a:buNone/>
              <a:defRPr sz="4100"/>
            </a:lvl4pPr>
            <a:lvl5pPr marL="8352203" indent="0">
              <a:buNone/>
              <a:defRPr sz="4100"/>
            </a:lvl5pPr>
            <a:lvl6pPr marL="10440253" indent="0">
              <a:buNone/>
              <a:defRPr sz="4100"/>
            </a:lvl6pPr>
            <a:lvl7pPr marL="12528304" indent="0">
              <a:buNone/>
              <a:defRPr sz="4100"/>
            </a:lvl7pPr>
            <a:lvl8pPr marL="14616355" indent="0">
              <a:buNone/>
              <a:defRPr sz="4100"/>
            </a:lvl8pPr>
            <a:lvl9pPr marL="16704406" indent="0">
              <a:buNone/>
              <a:defRPr sz="4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33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/>
          <a:lstStyle>
            <a:lvl1pPr marL="0" indent="0">
              <a:buNone/>
              <a:defRPr sz="14600"/>
            </a:lvl1pPr>
            <a:lvl2pPr marL="2088051" indent="0">
              <a:buNone/>
              <a:defRPr sz="12800"/>
            </a:lvl2pPr>
            <a:lvl3pPr marL="4176101" indent="0">
              <a:buNone/>
              <a:defRPr sz="11000"/>
            </a:lvl3pPr>
            <a:lvl4pPr marL="6264152" indent="0">
              <a:buNone/>
              <a:defRPr sz="9100"/>
            </a:lvl4pPr>
            <a:lvl5pPr marL="8352203" indent="0">
              <a:buNone/>
              <a:defRPr sz="9100"/>
            </a:lvl5pPr>
            <a:lvl6pPr marL="10440253" indent="0">
              <a:buNone/>
              <a:defRPr sz="9100"/>
            </a:lvl6pPr>
            <a:lvl7pPr marL="12528304" indent="0">
              <a:buNone/>
              <a:defRPr sz="9100"/>
            </a:lvl7pPr>
            <a:lvl8pPr marL="14616355" indent="0">
              <a:buNone/>
              <a:defRPr sz="9100"/>
            </a:lvl8pPr>
            <a:lvl9pPr marL="16704406" indent="0">
              <a:buNone/>
              <a:defRPr sz="9100"/>
            </a:lvl9pPr>
          </a:lstStyle>
          <a:p>
            <a:r>
              <a:rPr kumimoji="1" lang="ja-JP" altLang="en-US" smtClean="0"/>
              <a:t>プレースホルダーまでドラッグするかアイコンをクリックして図を追加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34154" y="33506105"/>
            <a:ext cx="18165128" cy="5024425"/>
          </a:xfrm>
        </p:spPr>
        <p:txBody>
          <a:bodyPr/>
          <a:lstStyle>
            <a:lvl1pPr marL="0" indent="0">
              <a:buNone/>
              <a:defRPr sz="6400"/>
            </a:lvl1pPr>
            <a:lvl2pPr marL="2088051" indent="0">
              <a:buNone/>
              <a:defRPr sz="5500"/>
            </a:lvl2pPr>
            <a:lvl3pPr marL="4176101" indent="0">
              <a:buNone/>
              <a:defRPr sz="4600"/>
            </a:lvl3pPr>
            <a:lvl4pPr marL="6264152" indent="0">
              <a:buNone/>
              <a:defRPr sz="4100"/>
            </a:lvl4pPr>
            <a:lvl5pPr marL="8352203" indent="0">
              <a:buNone/>
              <a:defRPr sz="4100"/>
            </a:lvl5pPr>
            <a:lvl6pPr marL="10440253" indent="0">
              <a:buNone/>
              <a:defRPr sz="4100"/>
            </a:lvl6pPr>
            <a:lvl7pPr marL="12528304" indent="0">
              <a:buNone/>
              <a:defRPr sz="4100"/>
            </a:lvl7pPr>
            <a:lvl8pPr marL="14616355" indent="0">
              <a:buNone/>
              <a:defRPr sz="4100"/>
            </a:lvl8pPr>
            <a:lvl9pPr marL="16704406" indent="0">
              <a:buNone/>
              <a:defRPr sz="4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72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417610" tIns="208805" rIns="417610" bIns="208805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horz" lIns="417610" tIns="208805" rIns="417610" bIns="208805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513761" y="39680107"/>
            <a:ext cx="7064216" cy="2279327"/>
          </a:xfrm>
          <a:prstGeom prst="rect">
            <a:avLst/>
          </a:prstGeom>
        </p:spPr>
        <p:txBody>
          <a:bodyPr vert="horz" lIns="417610" tIns="208805" rIns="417610" bIns="208805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D72CD-FD2A-9D44-A07B-C0D34ADD786A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344031" y="39680107"/>
            <a:ext cx="9587151" cy="2279327"/>
          </a:xfrm>
          <a:prstGeom prst="rect">
            <a:avLst/>
          </a:prstGeom>
        </p:spPr>
        <p:txBody>
          <a:bodyPr vert="horz" lIns="417610" tIns="208805" rIns="417610" bIns="208805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21697236" y="39680107"/>
            <a:ext cx="7064216" cy="2279327"/>
          </a:xfrm>
          <a:prstGeom prst="rect">
            <a:avLst/>
          </a:prstGeom>
        </p:spPr>
        <p:txBody>
          <a:bodyPr vert="horz" lIns="417610" tIns="208805" rIns="417610" bIns="208805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806DA-12D4-9F4A-8DCA-B8CFFB3057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3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051" rtl="0" eaLnBrk="1" latinLnBrk="0" hangingPunct="1">
        <a:spcBef>
          <a:spcPct val="0"/>
        </a:spcBef>
        <a:buNone/>
        <a:defRPr kumimoji="1"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038" indent="-1566038" algn="l" defTabSz="2088051" rtl="0" eaLnBrk="1" latinLnBrk="0" hangingPunct="1">
        <a:spcBef>
          <a:spcPct val="20000"/>
        </a:spcBef>
        <a:buFont typeface="Arial"/>
        <a:buChar char="•"/>
        <a:defRPr kumimoji="1"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082" indent="-1305032" algn="l" defTabSz="2088051" rtl="0" eaLnBrk="1" latinLnBrk="0" hangingPunct="1">
        <a:spcBef>
          <a:spcPct val="20000"/>
        </a:spcBef>
        <a:buFont typeface="Arial"/>
        <a:buChar char="–"/>
        <a:defRPr kumimoji="1"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127" indent="-1044025" algn="l" defTabSz="2088051" rtl="0" eaLnBrk="1" latinLnBrk="0" hangingPunct="1">
        <a:spcBef>
          <a:spcPct val="20000"/>
        </a:spcBef>
        <a:buFont typeface="Arial"/>
        <a:buChar char="•"/>
        <a:defRPr kumimoji="1"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177" indent="-1044025" algn="l" defTabSz="2088051" rtl="0" eaLnBrk="1" latinLnBrk="0" hangingPunct="1">
        <a:spcBef>
          <a:spcPct val="20000"/>
        </a:spcBef>
        <a:buFont typeface="Arial"/>
        <a:buChar char="–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228" indent="-1044025" algn="l" defTabSz="2088051" rtl="0" eaLnBrk="1" latinLnBrk="0" hangingPunct="1">
        <a:spcBef>
          <a:spcPct val="20000"/>
        </a:spcBef>
        <a:buFont typeface="Arial"/>
        <a:buChar char="»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279" indent="-1044025" algn="l" defTabSz="2088051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2329" indent="-1044025" algn="l" defTabSz="2088051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0380" indent="-1044025" algn="l" defTabSz="2088051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8431" indent="-1044025" algn="l" defTabSz="2088051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051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101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152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203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253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8304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6355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4406" algn="l" defTabSz="208805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片側の 2 つの角を丸めた四角形 159"/>
          <p:cNvSpPr/>
          <p:nvPr/>
        </p:nvSpPr>
        <p:spPr>
          <a:xfrm rot="10800000">
            <a:off x="15029501" y="8457072"/>
            <a:ext cx="14850483" cy="10328253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片側の 2 つの角を丸めた四角形 63"/>
          <p:cNvSpPr/>
          <p:nvPr/>
        </p:nvSpPr>
        <p:spPr>
          <a:xfrm>
            <a:off x="530985" y="16122728"/>
            <a:ext cx="14140058" cy="2814832"/>
          </a:xfrm>
          <a:prstGeom prst="round2SameRect">
            <a:avLst>
              <a:gd name="adj1" fmla="val 45627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20861" y="28437767"/>
            <a:ext cx="13138175" cy="987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/>
            <a:endParaRPr lang="en-US" altLang="ja-JP" sz="32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-457200">
              <a:buFont typeface="Wingdings" panose="05000000000000000000" pitchFamily="2" charset="2"/>
              <a:buChar char="u"/>
            </a:pPr>
            <a:r>
              <a:rPr lang="ja-JP" altLang="en-US" sz="3200" b="1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仮想物体操作に特化したジェスチャ</a:t>
            </a:r>
            <a:endParaRPr lang="en-US" altLang="ja-JP" sz="3200" b="1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生成</a:t>
            </a:r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ジェスチャ：新たに操作対象の仮想物体を生成する</a:t>
            </a:r>
          </a:p>
          <a:p>
            <a:pPr marL="457200" lvl="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移動</a:t>
            </a:r>
            <a:r>
              <a:rPr lang="ja-JP" altLang="en-US" sz="28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ジェスチャ：操作対象の仮想物体を移動</a:t>
            </a:r>
            <a:r>
              <a:rPr lang="ja-JP" altLang="en-US" sz="28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させる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-457200">
              <a:buFont typeface="Wingdings" panose="05000000000000000000" pitchFamily="2" charset="2"/>
              <a:buChar char="u"/>
            </a:pPr>
            <a:r>
              <a:rPr lang="ja-JP" altLang="en-US" sz="3200" b="1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</a:t>
            </a:r>
            <a:r>
              <a:rPr lang="ja-JP" altLang="en-US" sz="3200" b="1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の「肌色」を考慮した隠面</a:t>
            </a:r>
            <a:r>
              <a:rPr lang="ja-JP" altLang="en-US" sz="3200" b="1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処理</a:t>
            </a:r>
            <a:endParaRPr lang="en-US" altLang="ja-JP" sz="28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lvl="0" indent="-571500">
              <a:buFont typeface="Wingdings" panose="05000000000000000000" pitchFamily="2" charset="2"/>
              <a:buChar char="p"/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3600" b="1" dirty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物体に対する</a:t>
            </a: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</a:t>
            </a:r>
            <a:endParaRPr lang="en-US" altLang="ja-JP" sz="3600" b="1" dirty="0" smtClean="0">
              <a:solidFill>
                <a:srgbClr val="4BACC6">
                  <a:lumMod val="75000"/>
                </a:srgb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006475" lvl="0" indent="-457200">
              <a:buFont typeface="Wingdings" panose="05000000000000000000" pitchFamily="2" charset="2"/>
              <a:buChar char="Ø"/>
              <a:tabLst>
                <a:tab pos="974725" algn="l"/>
              </a:tabLst>
            </a:pPr>
            <a:r>
              <a:rPr lang="ja-JP" altLang="en-US" sz="32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生成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457200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両手の人差し指を近づけ，近づけた距離に応じた　　　　　　　　　　　大きさの仮想物体が生成され，固定される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006475" lvl="0" indent="-457200">
              <a:buFont typeface="Wingdings" panose="05000000000000000000" pitchFamily="2" charset="2"/>
              <a:buChar char="Ø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変形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操作対象の仮想物体を手でつぶすようにすることで，　　　　　　　　操作対象の仮想物体を変形することができる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006475" lvl="0" indent="-457200">
              <a:buFont typeface="Wingdings" panose="05000000000000000000" pitchFamily="2" charset="2"/>
              <a:buChar char="Ø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移動</a:t>
            </a:r>
            <a:endParaRPr lang="en-US" altLang="ja-JP" sz="32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操作対象の仮想物体の近くに右手を近づけ，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手の平を上（</a:t>
            </a:r>
            <a:r>
              <a:rPr lang="en-US" altLang="ja-JP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Leap Motion</a:t>
            </a: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に向かって左から小指，　　　　　　　　　　薬指，中指，人差し指，親指の順に並ぶ）にする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仮想物体の固定が解除される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手の平を上にしたまま手を動かすことで，仮想物体を移動する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配置したいところで手の平を下にもどす</a:t>
            </a:r>
          </a:p>
        </p:txBody>
      </p:sp>
      <p:sp>
        <p:nvSpPr>
          <p:cNvPr id="152" name="テキスト ボックス 151"/>
          <p:cNvSpPr txBox="1"/>
          <p:nvPr/>
        </p:nvSpPr>
        <p:spPr>
          <a:xfrm>
            <a:off x="622425" y="16812305"/>
            <a:ext cx="1395061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現実</a:t>
            </a:r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空間における粘土と仮想空間における仮想物体は</a:t>
            </a:r>
            <a:r>
              <a:rPr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違う</a:t>
            </a:r>
            <a:endParaRPr lang="en-US" altLang="ja-JP" sz="32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176338" lvl="1" indent="-457200">
              <a:buFont typeface="Wingdings" panose="05000000000000000000" pitchFamily="2" charset="2"/>
              <a:buChar char="Ø"/>
              <a:tabLst>
                <a:tab pos="719138" algn="l"/>
              </a:tabLst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仮想物体を変形したいのか，移動させたいのかの区別が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176338" lvl="1" indent="-457200">
              <a:buFont typeface="Wingdings" panose="05000000000000000000" pitchFamily="2" charset="2"/>
              <a:buChar char="Ø"/>
              <a:tabLst>
                <a:tab pos="719138" algn="l"/>
              </a:tabLst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好きな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きさの仮想物体を用意するために，粘土のように買ってこられない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15122627" y="8611410"/>
            <a:ext cx="14900067" cy="103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自分の手と仮想物体との前後関係がつかめず，操作に違和感を抱く</a:t>
            </a:r>
            <a:endParaRPr lang="en-US" altLang="ja-JP" sz="32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AR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において，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の画像は取得画像の上に後から重ねられるため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，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物体が常に手よりも前面に表示されてしまい，不自然な情景となる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　　　　がある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⇒手と仮想物体との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深度</a:t>
            </a: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を考慮した</a:t>
            </a:r>
            <a:r>
              <a:rPr lang="ja-JP" altLang="en-US" sz="28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隠面処理</a:t>
            </a:r>
            <a:endParaRPr lang="en-US" altLang="ja-JP" sz="28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物体との深度を考慮して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，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物体よりも手前の位置にくる領域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緑色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の四角い点群をプロットして隠面処理を行う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．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⇒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四角い点群の領域がそのまま隠面処理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されて</a:t>
            </a:r>
            <a:r>
              <a:rPr lang="ja-JP" altLang="en-US" sz="28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違和感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ja-JP" altLang="en-US" sz="2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109" name="正方形/長方形 108"/>
          <p:cNvSpPr/>
          <p:nvPr/>
        </p:nvSpPr>
        <p:spPr>
          <a:xfrm>
            <a:off x="0" y="3911537"/>
            <a:ext cx="30275213" cy="40499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  <a:p>
            <a:pPr algn="ctr"/>
            <a: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  <a:t/>
            </a:r>
            <a:b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</a:b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43098" y="9402260"/>
            <a:ext cx="13409582" cy="31705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近年，拡張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現実感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技術（</a:t>
            </a:r>
            <a:r>
              <a:rPr lang="en-US" altLang="ja-JP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AR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）を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用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いた，ユーザ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と仮想物体と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のインタラクション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実現に関する研究が盛ん</a:t>
            </a:r>
            <a:endParaRPr lang="en-US" altLang="ja-JP" sz="36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44512"/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⇒手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による直感的なインタラクション操作</a:t>
            </a: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関連研究では，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仮想物体を変形させ，変形を維持したまま移動したり結合したり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するもの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は実現されて</a:t>
            </a:r>
            <a:r>
              <a:rPr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いない</a:t>
            </a:r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ja-JP" altLang="en-US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endParaRPr lang="ja-JP" altLang="en-US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66007" y="8116181"/>
            <a:ext cx="29756687" cy="10906657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  <a:p>
            <a:pPr algn="ctr"/>
            <a: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  <a:t/>
            </a:r>
            <a:b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</a:b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66008" y="19179186"/>
            <a:ext cx="14663362" cy="8917695"/>
          </a:xfrm>
          <a:prstGeom prst="rect">
            <a:avLst/>
          </a:prstGeom>
          <a:noFill/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結果１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43098" y="20333263"/>
            <a:ext cx="14770351" cy="77392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物理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エンジンによる，柔軟体の仮想物体の導入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Leap Motion 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よる指先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の位置座標の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取得</a:t>
            </a:r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-457200">
              <a:buFont typeface="Wingdings" panose="05000000000000000000" pitchFamily="2" charset="2"/>
              <a:buChar char="p"/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3600" b="1" dirty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物体</a:t>
            </a: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の構成</a:t>
            </a:r>
            <a:endParaRPr lang="en-US" altLang="ja-JP" sz="3600" b="1" dirty="0">
              <a:solidFill>
                <a:srgbClr val="4BACC6">
                  <a:lumMod val="75000"/>
                </a:srgb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896937" indent="-457200"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物理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エンジン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により，物理演算が可能な仮想物体を指先に生成（非表示）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896937" indent="-457200"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生成ジェスチャ操作により，物理演算可能な操作対象の仮想物体を生成</a:t>
            </a: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896937" indent="-457200">
              <a:buFont typeface="Wingdings" panose="05000000000000000000" pitchFamily="2" charset="2"/>
              <a:buChar char="l"/>
            </a:pP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066800" lvl="1">
              <a:tabLst>
                <a:tab pos="974725" algn="l"/>
              </a:tabLst>
            </a:pPr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97" y="19963619"/>
            <a:ext cx="5375200" cy="265468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flipH="1">
            <a:off x="10144761" y="19506351"/>
            <a:ext cx="291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Leap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Motion</a:t>
            </a:r>
            <a:endParaRPr kumimoji="1" lang="ja-JP" altLang="en-US" sz="3600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529" y="23641195"/>
            <a:ext cx="5618665" cy="412174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68" y="23769212"/>
            <a:ext cx="8044048" cy="4142539"/>
          </a:xfrm>
          <a:prstGeom prst="rect">
            <a:avLst/>
          </a:prstGeom>
        </p:spPr>
      </p:pic>
      <p:sp>
        <p:nvSpPr>
          <p:cNvPr id="70" name="雲形吹き出し 69"/>
          <p:cNvSpPr/>
          <p:nvPr/>
        </p:nvSpPr>
        <p:spPr>
          <a:xfrm>
            <a:off x="5180275" y="21342389"/>
            <a:ext cx="4311163" cy="1272746"/>
          </a:xfrm>
          <a:prstGeom prst="cloudCallout">
            <a:avLst>
              <a:gd name="adj1" fmla="val 62197"/>
              <a:gd name="adj2" fmla="val -6299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5">
                  <a:lumMod val="20000"/>
                  <a:lumOff val="80000"/>
                </a:schemeClr>
              </a:gs>
              <a:gs pos="95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5811138" y="21582690"/>
            <a:ext cx="3065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手指の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次元座標の取得に用いるデバイス</a:t>
            </a:r>
            <a:endParaRPr lang="en-US" altLang="ja-JP" sz="2400" dirty="0" smtClean="0"/>
          </a:p>
        </p:txBody>
      </p:sp>
      <p:sp>
        <p:nvSpPr>
          <p:cNvPr id="89" name="正方形/長方形 88"/>
          <p:cNvSpPr/>
          <p:nvPr/>
        </p:nvSpPr>
        <p:spPr>
          <a:xfrm>
            <a:off x="535237" y="39534250"/>
            <a:ext cx="14632550" cy="38485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0" lvl="0" indent="-571500">
              <a:buFont typeface="Wingdings" panose="05000000000000000000" pitchFamily="2" charset="2"/>
              <a:buChar char="p"/>
              <a:tabLst>
                <a:tab pos="442913" algn="l"/>
                <a:tab pos="974725" algn="l"/>
              </a:tabLst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評価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本システムにおける，操作に関する意見と改善点を抽出することを目的として，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大学生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６名に，仮想物体に対する基本的な操作を行ってもらい，試用後アンケートを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行った．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⇒「操作が直感的でわかりやすい」，「手の動きが反映されていてよかった」などの回答が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得られた</a:t>
            </a:r>
            <a:endParaRPr lang="en-US" altLang="ja-JP" sz="3600" b="1" dirty="0" smtClean="0">
              <a:solidFill>
                <a:srgbClr val="4BACC6">
                  <a:lumMod val="75000"/>
                </a:srgb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7050" indent="-527050">
              <a:buFont typeface="Wingdings" panose="05000000000000000000" pitchFamily="2" charset="2"/>
              <a:buChar char="l"/>
              <a:tabLst>
                <a:tab pos="442913" algn="l"/>
                <a:tab pos="974725" algn="l"/>
              </a:tabLst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ja-JP" altLang="en-US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endParaRPr lang="ja-JP" altLang="en-US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285126" y="38384246"/>
            <a:ext cx="29737568" cy="4217738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  <a:p>
            <a:pPr algn="ctr"/>
            <a: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  <a:t/>
            </a:r>
            <a:br>
              <a:rPr kumimoji="1" lang="en-US" altLang="ja-JP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</a:br>
            <a:r>
              <a:rPr kumimoji="1" lang="ja-JP" altLang="en-US" sz="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HG丸ｺﾞｼｯｸM-PRO"/>
              </a:rPr>
              <a:t>あ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HG丸ｺﾞｼｯｸM-PRO"/>
            </a:endParaRPr>
          </a:p>
        </p:txBody>
      </p:sp>
      <p:sp>
        <p:nvSpPr>
          <p:cNvPr id="97" name="角丸四角形 96"/>
          <p:cNvSpPr/>
          <p:nvPr/>
        </p:nvSpPr>
        <p:spPr>
          <a:xfrm>
            <a:off x="1481080" y="12777054"/>
            <a:ext cx="11899125" cy="113315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2019012" y="12903931"/>
            <a:ext cx="11279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コンピュータ上の仮想物体をまるで粘土であるかのように，直感的に操作することを目指す</a:t>
            </a: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821462" y="14486216"/>
            <a:ext cx="11325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（例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）３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DCG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キャラクタ制作などのモデリング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作業への応用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31938" lvl="1" indent="-457200">
              <a:buFont typeface="Wingdings" panose="05000000000000000000" pitchFamily="2" charset="2"/>
              <a:buChar char="Ø"/>
            </a:pP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難しい操作を覚える必要がなくなる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31938" lvl="1" indent="-457200">
              <a:buFont typeface="Wingdings" panose="05000000000000000000" pitchFamily="2" charset="2"/>
              <a:buChar char="Ø"/>
            </a:pP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より感覚的な操作が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可能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6" name="正方形/長方形 105"/>
          <p:cNvSpPr/>
          <p:nvPr/>
        </p:nvSpPr>
        <p:spPr>
          <a:xfrm>
            <a:off x="1343767" y="4140977"/>
            <a:ext cx="10107764" cy="3972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sz="48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コンピュータ上</a:t>
            </a:r>
            <a:r>
              <a:rPr lang="ja-JP" altLang="en-US" sz="48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の仮想物体</a:t>
            </a:r>
            <a:r>
              <a:rPr lang="ja-JP" altLang="en-US" sz="48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をまるで</a:t>
            </a:r>
            <a:r>
              <a:rPr lang="ja-JP" altLang="en-US" sz="48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粘土であるかのよう</a:t>
            </a:r>
            <a:r>
              <a:rPr lang="ja-JP" altLang="en-US" sz="48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endParaRPr lang="en-US" altLang="ja-JP" sz="4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336675" lvl="1" indent="-609600">
              <a:buFont typeface="Wingdings" panose="05000000000000000000" pitchFamily="2" charset="2"/>
              <a:buChar char="l"/>
            </a:pPr>
            <a:r>
              <a:rPr lang="ja-JP" altLang="en-US" sz="48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変形させる</a:t>
            </a:r>
            <a:r>
              <a:rPr lang="ja-JP" altLang="en-US" sz="48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en-US" altLang="ja-JP" sz="48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336675" lvl="1" indent="-609600">
              <a:buFont typeface="Wingdings" panose="05000000000000000000" pitchFamily="2" charset="2"/>
              <a:buChar char="l"/>
            </a:pPr>
            <a:r>
              <a:rPr lang="ja-JP" altLang="en-US" sz="48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移動</a:t>
            </a:r>
            <a:r>
              <a:rPr lang="ja-JP" altLang="en-US" sz="48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させる</a:t>
            </a:r>
            <a:r>
              <a:rPr lang="ja-JP" altLang="en-US" sz="48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en-US" altLang="ja-JP" sz="48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336675" lvl="1" indent="-609600">
              <a:buFont typeface="Wingdings" panose="05000000000000000000" pitchFamily="2" charset="2"/>
              <a:buChar char="l"/>
            </a:pPr>
            <a:r>
              <a:rPr lang="ja-JP" altLang="en-US" sz="48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</a:t>
            </a:r>
            <a:r>
              <a:rPr lang="ja-JP" altLang="en-US" sz="48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させる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ja-JP" altLang="en-US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endParaRPr lang="ja-JP" altLang="en-US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4" name="正方形/長方形 113"/>
          <p:cNvSpPr/>
          <p:nvPr/>
        </p:nvSpPr>
        <p:spPr>
          <a:xfrm>
            <a:off x="269086" y="8118208"/>
            <a:ext cx="6515172" cy="1069938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63500" dir="2700000">
              <a:schemeClr val="accent4">
                <a:lumMod val="50000"/>
                <a:alpha val="5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背景・目的</a:t>
            </a:r>
            <a:endParaRPr kumimoji="1"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490" y="4062829"/>
            <a:ext cx="5315634" cy="3813142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600" y="4098869"/>
            <a:ext cx="5191304" cy="3722275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710" y="4080180"/>
            <a:ext cx="5046345" cy="3690610"/>
          </a:xfrm>
          <a:prstGeom prst="rect">
            <a:avLst/>
          </a:prstGeom>
        </p:spPr>
      </p:pic>
      <p:sp>
        <p:nvSpPr>
          <p:cNvPr id="116" name="正方形/長方形 115"/>
          <p:cNvSpPr/>
          <p:nvPr/>
        </p:nvSpPr>
        <p:spPr>
          <a:xfrm>
            <a:off x="279767" y="19184870"/>
            <a:ext cx="6515172" cy="1069938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63500" dir="2700000">
              <a:schemeClr val="accent4">
                <a:lumMod val="50000"/>
                <a:alpha val="5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物体</a:t>
            </a:r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の構成</a:t>
            </a:r>
            <a:endParaRPr kumimoji="1"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15213424" y="19342920"/>
            <a:ext cx="13767786" cy="164639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06475" lvl="0" indent="-457200">
              <a:buFont typeface="Wingdings" panose="05000000000000000000" pitchFamily="2" charset="2"/>
              <a:buChar char="Ø"/>
              <a:tabLst>
                <a:tab pos="974725" algn="l"/>
              </a:tabLst>
            </a:pPr>
            <a:r>
              <a:rPr lang="ja-JP" altLang="en-US" sz="32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</a:t>
            </a:r>
            <a:endParaRPr lang="en-US" altLang="ja-JP" sz="320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「操作対象の仮想物体」を</a:t>
            </a:r>
            <a:r>
              <a:rPr lang="en-US" altLang="ja-JP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つ生成しておく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移動ジェスチャにより，一方の仮想物体を他方の仮想物体に近づけ，</a:t>
            </a:r>
            <a:r>
              <a:rPr lang="en-US" altLang="ja-JP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つの「操作対象の仮想物体」が一定以上重なると結合する</a:t>
            </a:r>
          </a:p>
          <a:p>
            <a:pPr marL="1524000" lvl="1" indent="-549275"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仮想物体を結合後に仮想物体の「移動ジェスチャ」をすると，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結合した状態のまま移動することができる</a:t>
            </a:r>
          </a:p>
          <a:p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-457200">
              <a:buFont typeface="Wingdings" panose="05000000000000000000" pitchFamily="2" charset="2"/>
              <a:buChar char="p"/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手の輪郭に沿った隠面処理</a:t>
            </a:r>
            <a:endParaRPr lang="en-US" altLang="ja-JP" sz="3200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Leap </a:t>
            </a:r>
            <a:r>
              <a:rPr lang="en-US" altLang="ja-JP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Motion Controller 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による手指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の位置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情報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取得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親指の付け根部分に赤色の点群をプロット</a:t>
            </a:r>
            <a:endParaRPr lang="ja-JP" altLang="en-US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赤色の点群の位置にある色を手の「肌色」として決定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の肌色領域の抽出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深度を考慮した画像との組み合わせ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17463">
              <a:buFont typeface="Wingdings" panose="05000000000000000000" pitchFamily="2" charset="2"/>
              <a:buChar char="Ø"/>
            </a:pP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39737"/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</a:t>
            </a:r>
            <a:r>
              <a:rPr lang="ja-JP" altLang="en-US" sz="28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手の輪郭に沿った隠面処理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5372896" y="37434205"/>
            <a:ext cx="139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※</a:t>
            </a:r>
            <a:r>
              <a:rPr lang="ja-JP" altLang="en-US" sz="2400" dirty="0" smtClean="0"/>
              <a:t>隠面処理の説明のため，</a:t>
            </a:r>
            <a:r>
              <a:rPr lang="en-US" altLang="ja-JP" sz="2400" dirty="0" smtClean="0"/>
              <a:t>Leap Motion</a:t>
            </a:r>
            <a:r>
              <a:rPr lang="ja-JP" altLang="en-US" sz="2400" dirty="0" smtClean="0"/>
              <a:t>の配置や表示される仮想物体などが，本システムの内容と異なる</a:t>
            </a:r>
            <a:endParaRPr kumimoji="1" lang="ja-JP" altLang="en-US" sz="2400" dirty="0"/>
          </a:p>
        </p:txBody>
      </p:sp>
      <p:sp>
        <p:nvSpPr>
          <p:cNvPr id="124" name="下矢印 123"/>
          <p:cNvSpPr/>
          <p:nvPr/>
        </p:nvSpPr>
        <p:spPr>
          <a:xfrm>
            <a:off x="18727491" y="32343469"/>
            <a:ext cx="1450983" cy="42346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128" name="図 1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05" y="30603323"/>
            <a:ext cx="976689" cy="1381565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33014" y="30627722"/>
            <a:ext cx="976689" cy="1381565"/>
          </a:xfrm>
          <a:prstGeom prst="rect">
            <a:avLst/>
          </a:prstGeom>
        </p:spPr>
      </p:pic>
      <p:cxnSp>
        <p:nvCxnSpPr>
          <p:cNvPr id="130" name="直線矢印コネクタ 129"/>
          <p:cNvCxnSpPr/>
          <p:nvPr/>
        </p:nvCxnSpPr>
        <p:spPr>
          <a:xfrm>
            <a:off x="12243969" y="30749727"/>
            <a:ext cx="1639163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テキスト ボックス 130"/>
          <p:cNvSpPr txBox="1"/>
          <p:nvPr/>
        </p:nvSpPr>
        <p:spPr>
          <a:xfrm>
            <a:off x="11916519" y="29843684"/>
            <a:ext cx="2683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両手の人差し指間の距離を取得</a:t>
            </a:r>
          </a:p>
        </p:txBody>
      </p:sp>
      <p:sp>
        <p:nvSpPr>
          <p:cNvPr id="132" name="雲形吹き出し 131"/>
          <p:cNvSpPr/>
          <p:nvPr/>
        </p:nvSpPr>
        <p:spPr>
          <a:xfrm>
            <a:off x="7262085" y="30779741"/>
            <a:ext cx="4021415" cy="1272746"/>
          </a:xfrm>
          <a:prstGeom prst="cloudCallout">
            <a:avLst>
              <a:gd name="adj1" fmla="val -62410"/>
              <a:gd name="adj2" fmla="val 63028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5">
                  <a:lumMod val="20000"/>
                  <a:lumOff val="80000"/>
                </a:schemeClr>
              </a:gs>
              <a:gs pos="95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7803222" y="30989314"/>
            <a:ext cx="3289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ユーザが望む大きさの仮想物体を生成可能</a:t>
            </a:r>
            <a:endParaRPr lang="en-US" altLang="ja-JP" sz="2400" dirty="0" smtClean="0"/>
          </a:p>
        </p:txBody>
      </p:sp>
      <p:sp>
        <p:nvSpPr>
          <p:cNvPr id="134" name="正方形/長方形 133"/>
          <p:cNvSpPr/>
          <p:nvPr/>
        </p:nvSpPr>
        <p:spPr>
          <a:xfrm>
            <a:off x="305893" y="38351787"/>
            <a:ext cx="6515172" cy="1069938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63500" dir="2700000">
              <a:schemeClr val="accent4">
                <a:lumMod val="50000"/>
                <a:alpha val="5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評価・今後の課題</a:t>
            </a:r>
            <a:endParaRPr kumimoji="1"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3" name="図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72965" y="23494692"/>
            <a:ext cx="12853776" cy="581880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-4096"/>
            <a:ext cx="30275213" cy="3928060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拡張現実感における</a:t>
            </a:r>
            <a:r>
              <a:rPr lang="ja-JP" altLang="en-US" sz="8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直感的な仮想物体操作に関する提案</a:t>
            </a:r>
            <a:endParaRPr lang="en-US" altLang="ja-JP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endParaRPr lang="en-US" altLang="ja-JP" sz="14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宮崎大学大学院　工学研究科　工学専攻</a:t>
            </a:r>
            <a:r>
              <a:rPr lang="ja-JP" altLang="en-US" sz="6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機械・情報系コース</a:t>
            </a:r>
            <a:endParaRPr lang="en-US" altLang="ja-JP" sz="6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坂本研究室</a:t>
            </a:r>
            <a:r>
              <a:rPr kumimoji="1" lang="en-US" altLang="ja-JP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M1</a:t>
            </a:r>
            <a:r>
              <a:rPr lang="ja-JP" altLang="en-US" sz="6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6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石津 貴弘</a:t>
            </a:r>
            <a:endParaRPr kumimoji="1" lang="ja-JP" altLang="en-US" sz="6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477" y="33847715"/>
            <a:ext cx="3210343" cy="2891877"/>
          </a:xfrm>
          <a:prstGeom prst="rect">
            <a:avLst/>
          </a:prstGeom>
        </p:spPr>
      </p:pic>
      <p:sp>
        <p:nvSpPr>
          <p:cNvPr id="82" name="テキスト ボックス 81"/>
          <p:cNvSpPr txBox="1"/>
          <p:nvPr/>
        </p:nvSpPr>
        <p:spPr>
          <a:xfrm>
            <a:off x="17605427" y="39280912"/>
            <a:ext cx="10329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直感的な仮想物体に対するインタラクションが行えた</a:t>
            </a:r>
            <a:endParaRPr lang="en-US" altLang="ja-JP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24678323" y="14965476"/>
            <a:ext cx="41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7030A0"/>
                </a:solidFill>
              </a:rPr>
              <a:t>緑色の点群をプロットした画像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pic>
        <p:nvPicPr>
          <p:cNvPr id="86" name="図 8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380" y="33711113"/>
            <a:ext cx="3682811" cy="2777368"/>
          </a:xfrm>
          <a:prstGeom prst="rect">
            <a:avLst/>
          </a:prstGeom>
        </p:spPr>
      </p:pic>
      <p:sp>
        <p:nvSpPr>
          <p:cNvPr id="87" name="テキスト ボックス 86"/>
          <p:cNvSpPr txBox="1"/>
          <p:nvPr/>
        </p:nvSpPr>
        <p:spPr>
          <a:xfrm>
            <a:off x="21537843" y="36534973"/>
            <a:ext cx="1828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7030A0"/>
                </a:solidFill>
              </a:rPr>
              <a:t>2</a:t>
            </a:r>
            <a:r>
              <a:rPr kumimoji="1" lang="ja-JP" altLang="en-US" sz="2400" b="1" dirty="0" smtClean="0">
                <a:solidFill>
                  <a:srgbClr val="7030A0"/>
                </a:solidFill>
              </a:rPr>
              <a:t>値画像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pic>
        <p:nvPicPr>
          <p:cNvPr id="88" name="図 8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359" y="33709317"/>
            <a:ext cx="3647198" cy="2727821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014" y="33711113"/>
            <a:ext cx="3647198" cy="2734122"/>
          </a:xfrm>
          <a:prstGeom prst="rect">
            <a:avLst/>
          </a:prstGeom>
        </p:spPr>
      </p:pic>
      <p:sp>
        <p:nvSpPr>
          <p:cNvPr id="92" name="テキスト ボックス 91"/>
          <p:cNvSpPr txBox="1"/>
          <p:nvPr/>
        </p:nvSpPr>
        <p:spPr>
          <a:xfrm>
            <a:off x="26163504" y="36477694"/>
            <a:ext cx="15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7030A0"/>
                </a:solidFill>
              </a:rPr>
              <a:t>結果画像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93" name="下矢印 92"/>
          <p:cNvSpPr/>
          <p:nvPr/>
        </p:nvSpPr>
        <p:spPr>
          <a:xfrm>
            <a:off x="6431078" y="13981149"/>
            <a:ext cx="1450983" cy="42346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96" name="図 9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8" t="2299" r="1806" b="60077"/>
          <a:stretch/>
        </p:blipFill>
        <p:spPr>
          <a:xfrm>
            <a:off x="19389070" y="11293159"/>
            <a:ext cx="3679024" cy="2764843"/>
          </a:xfrm>
          <a:prstGeom prst="rect">
            <a:avLst/>
          </a:prstGeom>
        </p:spPr>
      </p:pic>
      <p:sp>
        <p:nvSpPr>
          <p:cNvPr id="99" name="テキスト ボックス 98"/>
          <p:cNvSpPr txBox="1"/>
          <p:nvPr/>
        </p:nvSpPr>
        <p:spPr>
          <a:xfrm>
            <a:off x="19856950" y="14100582"/>
            <a:ext cx="259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7030A0"/>
                </a:solidFill>
              </a:rPr>
              <a:t>隠面処理なし</a:t>
            </a:r>
            <a:endParaRPr kumimoji="1" lang="ja-JP" altLang="en-US" sz="2800" b="1" dirty="0">
              <a:solidFill>
                <a:srgbClr val="7030A0"/>
              </a:solidFill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16450892" y="14100582"/>
            <a:ext cx="1588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7030A0"/>
                </a:solidFill>
              </a:rPr>
              <a:t>理想</a:t>
            </a:r>
            <a:endParaRPr kumimoji="1" lang="ja-JP" altLang="en-US" sz="2800" b="1" dirty="0">
              <a:solidFill>
                <a:srgbClr val="7030A0"/>
              </a:solidFill>
            </a:endParaRPr>
          </a:p>
        </p:txBody>
      </p:sp>
      <p:pic>
        <p:nvPicPr>
          <p:cNvPr id="101" name="図 10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424" y="11270623"/>
            <a:ext cx="3753694" cy="2813957"/>
          </a:xfrm>
          <a:prstGeom prst="rect">
            <a:avLst/>
          </a:prstGeom>
        </p:spPr>
      </p:pic>
      <p:sp>
        <p:nvSpPr>
          <p:cNvPr id="104" name="下矢印 103"/>
          <p:cNvSpPr/>
          <p:nvPr/>
        </p:nvSpPr>
        <p:spPr>
          <a:xfrm rot="16200000">
            <a:off x="1120185" y="18247343"/>
            <a:ext cx="758090" cy="646988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7" name="雲形吹き出し 106"/>
          <p:cNvSpPr/>
          <p:nvPr/>
        </p:nvSpPr>
        <p:spPr>
          <a:xfrm>
            <a:off x="24047123" y="10143210"/>
            <a:ext cx="5730019" cy="2004966"/>
          </a:xfrm>
          <a:prstGeom prst="cloudCallout">
            <a:avLst>
              <a:gd name="adj1" fmla="val -75850"/>
              <a:gd name="adj2" fmla="val -20252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5">
                  <a:lumMod val="20000"/>
                  <a:lumOff val="80000"/>
                </a:schemeClr>
              </a:gs>
              <a:gs pos="95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24678323" y="10458083"/>
            <a:ext cx="5284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/>
              <a:t>隠面処理：</a:t>
            </a:r>
            <a:endParaRPr kumimoji="1" lang="en-US" altLang="ja-JP" sz="2800" b="1" dirty="0" smtClean="0"/>
          </a:p>
          <a:p>
            <a:r>
              <a:rPr lang="ja-JP" altLang="en-US" sz="2800" dirty="0" smtClean="0"/>
              <a:t>⇒視点からは陰になって見えない　　部分を消去する処理</a:t>
            </a:r>
            <a:endParaRPr kumimoji="1" lang="ja-JP" altLang="en-US" sz="28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784708" y="18191792"/>
            <a:ext cx="8116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/>
              <a:t>仮想物体操作に特化したジェスチャ</a:t>
            </a:r>
            <a:endParaRPr kumimoji="1" lang="ja-JP" altLang="en-US" sz="4000" b="1" dirty="0"/>
          </a:p>
        </p:txBody>
      </p:sp>
      <p:sp>
        <p:nvSpPr>
          <p:cNvPr id="111" name="下矢印 110"/>
          <p:cNvSpPr/>
          <p:nvPr/>
        </p:nvSpPr>
        <p:spPr>
          <a:xfrm rot="16200000">
            <a:off x="15950995" y="16927879"/>
            <a:ext cx="758090" cy="646988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16615518" y="16872328"/>
            <a:ext cx="6482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/>
              <a:t>手の「肌色」を考慮し，</a:t>
            </a:r>
            <a:endParaRPr kumimoji="1" lang="en-US" altLang="ja-JP" sz="4000" b="1" dirty="0" smtClean="0"/>
          </a:p>
          <a:p>
            <a:r>
              <a:rPr kumimoji="1" lang="ja-JP" altLang="en-US" sz="4000" b="1" dirty="0" smtClean="0"/>
              <a:t>指先に沿った隠面処理を行う</a:t>
            </a:r>
            <a:endParaRPr kumimoji="1" lang="ja-JP" altLang="en-US" sz="4000" b="1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473" y="15969763"/>
            <a:ext cx="1210588" cy="707886"/>
          </a:xfrm>
          <a:prstGeom prst="rect">
            <a:avLst/>
          </a:prstGeom>
          <a:solidFill>
            <a:srgbClr val="FFFFCC"/>
          </a:solidFill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000" b="1" dirty="0" smtClean="0">
                <a:solidFill>
                  <a:srgbClr val="FF0000"/>
                </a:solidFill>
              </a:rPr>
              <a:t>課題</a:t>
            </a:r>
            <a:endParaRPr kumimoji="1" lang="ja-JP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3" name="雲形吹き出し 142"/>
          <p:cNvSpPr/>
          <p:nvPr/>
        </p:nvSpPr>
        <p:spPr>
          <a:xfrm>
            <a:off x="10736945" y="15517088"/>
            <a:ext cx="3824131" cy="1193243"/>
          </a:xfrm>
          <a:prstGeom prst="cloudCallout">
            <a:avLst>
              <a:gd name="adj1" fmla="val -28578"/>
              <a:gd name="adj2" fmla="val 11446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5">
                  <a:lumMod val="20000"/>
                  <a:lumOff val="80000"/>
                </a:schemeClr>
              </a:gs>
              <a:gs pos="95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11270421" y="15741766"/>
            <a:ext cx="3065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移動させようと掴むと変形させてしまう</a:t>
            </a:r>
            <a:endParaRPr lang="en-US" altLang="ja-JP" sz="2400" dirty="0" smtClean="0"/>
          </a:p>
        </p:txBody>
      </p:sp>
      <p:sp>
        <p:nvSpPr>
          <p:cNvPr id="145" name="楕円 144"/>
          <p:cNvSpPr/>
          <p:nvPr/>
        </p:nvSpPr>
        <p:spPr>
          <a:xfrm>
            <a:off x="26859845" y="21864937"/>
            <a:ext cx="1147835" cy="107115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楕円 145"/>
          <p:cNvSpPr/>
          <p:nvPr/>
        </p:nvSpPr>
        <p:spPr>
          <a:xfrm>
            <a:off x="28968168" y="22080960"/>
            <a:ext cx="848232" cy="783477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7" name="直線矢印コネクタ 146"/>
          <p:cNvCxnSpPr/>
          <p:nvPr/>
        </p:nvCxnSpPr>
        <p:spPr>
          <a:xfrm>
            <a:off x="27752812" y="22546396"/>
            <a:ext cx="64389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矢印コネクタ 147"/>
          <p:cNvCxnSpPr/>
          <p:nvPr/>
        </p:nvCxnSpPr>
        <p:spPr>
          <a:xfrm flipH="1">
            <a:off x="28796569" y="22536980"/>
            <a:ext cx="428358" cy="941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下矢印 148"/>
          <p:cNvSpPr/>
          <p:nvPr/>
        </p:nvSpPr>
        <p:spPr>
          <a:xfrm>
            <a:off x="27773944" y="22924703"/>
            <a:ext cx="1450983" cy="42346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50" name="楕円 149"/>
          <p:cNvSpPr/>
          <p:nvPr/>
        </p:nvSpPr>
        <p:spPr>
          <a:xfrm>
            <a:off x="27658882" y="23440249"/>
            <a:ext cx="1147835" cy="107115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楕円 150"/>
          <p:cNvSpPr/>
          <p:nvPr/>
        </p:nvSpPr>
        <p:spPr>
          <a:xfrm>
            <a:off x="28544052" y="23584087"/>
            <a:ext cx="848232" cy="783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15284190" y="40004149"/>
            <a:ext cx="13845190" cy="26387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0" lvl="0" indent="-571500">
              <a:buFont typeface="Wingdings" panose="05000000000000000000" pitchFamily="2" charset="2"/>
              <a:buChar char="p"/>
              <a:tabLst>
                <a:tab pos="442913" algn="l"/>
                <a:tab pos="974725" algn="l"/>
              </a:tabLst>
            </a:pPr>
            <a:r>
              <a:rPr lang="ja-JP" altLang="en-US" sz="3600" b="1" dirty="0" smtClean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今後の</a:t>
            </a:r>
            <a:r>
              <a:rPr lang="ja-JP" altLang="en-US" sz="3600" b="1" dirty="0">
                <a:solidFill>
                  <a:srgbClr val="4BACC6">
                    <a:lumMod val="75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課題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tabLst>
                <a:tab pos="442913" algn="l"/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アンケートにより得られた改善点から，以下のことを今後の課題とする．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7050" indent="-527050">
              <a:buFont typeface="Wingdings" panose="05000000000000000000" pitchFamily="2" charset="2"/>
              <a:buChar char="l"/>
              <a:tabLst>
                <a:tab pos="442913" algn="l"/>
                <a:tab pos="974725" algn="l"/>
              </a:tabLst>
            </a:pP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仮想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物体のせん断操作が行えるようにする</a:t>
            </a: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7050" indent="-527050">
              <a:buFont typeface="Wingdings" panose="05000000000000000000" pitchFamily="2" charset="2"/>
              <a:buChar char="l"/>
              <a:tabLst>
                <a:tab pos="442913" algn="l"/>
                <a:tab pos="974725" algn="l"/>
              </a:tabLst>
            </a:pP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ユーザが仮想物体に触れたときに，仮想物体の色が変化</a:t>
            </a:r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するなど</a:t>
            </a:r>
            <a:r>
              <a:rPr lang="ja-JP" altLang="en-US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のフィードバックをつける</a:t>
            </a: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27050" indent="-527050">
              <a:buFont typeface="Wingdings" panose="05000000000000000000" pitchFamily="2" charset="2"/>
              <a:buChar char="l"/>
              <a:tabLst>
                <a:tab pos="442913" algn="l"/>
                <a:tab pos="974725" algn="l"/>
              </a:tabLst>
            </a:pP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</a:t>
            </a:r>
            <a:endParaRPr lang="en-US" altLang="ja-JP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ja-JP" altLang="en-US" sz="3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endParaRPr lang="ja-JP" altLang="en-US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5" name="下矢印 154"/>
          <p:cNvSpPr/>
          <p:nvPr/>
        </p:nvSpPr>
        <p:spPr>
          <a:xfrm>
            <a:off x="21495984" y="38677807"/>
            <a:ext cx="1450983" cy="42346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15127121" y="38677807"/>
            <a:ext cx="21278" cy="373744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正方形/長方形 157"/>
          <p:cNvSpPr/>
          <p:nvPr/>
        </p:nvSpPr>
        <p:spPr>
          <a:xfrm>
            <a:off x="300918" y="28196571"/>
            <a:ext cx="6515172" cy="1069938"/>
          </a:xfrm>
          <a:prstGeom prst="rect">
            <a:avLst/>
          </a:prstGeom>
          <a:gradFill>
            <a:gsLst>
              <a:gs pos="39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63500" dir="2700000">
              <a:schemeClr val="accent4">
                <a:lumMod val="50000"/>
                <a:alpha val="5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提案</a:t>
            </a:r>
            <a:r>
              <a:rPr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手法</a:t>
            </a:r>
            <a:endParaRPr kumimoji="1"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" name="L 字 45"/>
          <p:cNvSpPr/>
          <p:nvPr/>
        </p:nvSpPr>
        <p:spPr>
          <a:xfrm flipH="1">
            <a:off x="285123" y="19179186"/>
            <a:ext cx="29692481" cy="19081900"/>
          </a:xfrm>
          <a:prstGeom prst="corner">
            <a:avLst>
              <a:gd name="adj1" fmla="val 52450"/>
              <a:gd name="adj2" fmla="val 78368"/>
            </a:avLst>
          </a:prstGeom>
          <a:noFill/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5067846" y="28641381"/>
            <a:ext cx="51024" cy="896200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234" y="15616295"/>
            <a:ext cx="3371280" cy="25177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108" y="12531834"/>
            <a:ext cx="3353406" cy="2455423"/>
          </a:xfrm>
          <a:prstGeom prst="rect">
            <a:avLst/>
          </a:prstGeom>
        </p:spPr>
      </p:pic>
      <p:sp>
        <p:nvSpPr>
          <p:cNvPr id="80" name="テキスト ボックス 79"/>
          <p:cNvSpPr txBox="1"/>
          <p:nvPr/>
        </p:nvSpPr>
        <p:spPr>
          <a:xfrm>
            <a:off x="15757398" y="36530161"/>
            <a:ext cx="41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7030A0"/>
                </a:solidFill>
              </a:rPr>
              <a:t>緑色の点群をプロットした画像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24757169" y="18108897"/>
            <a:ext cx="41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7030A0"/>
                </a:solidFill>
              </a:rPr>
              <a:t>四角い点群の領域で隠面処理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7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10208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31" grpId="0"/>
      <p:bldP spid="131" grpId="1"/>
    </p:bldLst>
  </p:timing>
</p:sld>
</file>

<file path=ppt/theme/theme1.xml><?xml version="1.0" encoding="utf-8"?>
<a:theme xmlns:a="http://schemas.openxmlformats.org/drawingml/2006/main" name="学会発表ポスターテンプレー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学会発表ポスターテンプレート.potx</Template>
  <TotalTime>7101</TotalTime>
  <Words>693</Words>
  <Application>Microsoft Office PowerPoint</Application>
  <PresentationFormat>ユーザー設定</PresentationFormat>
  <Paragraphs>149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HG丸ｺﾞｼｯｸM-PRO</vt:lpstr>
      <vt:lpstr>ＭＳ Ｐゴシック</vt:lpstr>
      <vt:lpstr>メイリオ</vt:lpstr>
      <vt:lpstr>Arial</vt:lpstr>
      <vt:lpstr>Calibri</vt:lpstr>
      <vt:lpstr>Wingdings</vt:lpstr>
      <vt:lpstr>学会発表ポスターテンプレート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/>
  <cp:keywords/>
  <dc:description/>
  <cp:lastModifiedBy>stude</cp:lastModifiedBy>
  <cp:revision>450</cp:revision>
  <cp:lastPrinted>2018-07-24T05:12:06Z</cp:lastPrinted>
  <dcterms:created xsi:type="dcterms:W3CDTF">2014-12-15T13:35:34Z</dcterms:created>
  <dcterms:modified xsi:type="dcterms:W3CDTF">2018-07-24T06:23:43Z</dcterms:modified>
  <cp:category/>
</cp:coreProperties>
</file>